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90" r:id="rId2"/>
    <p:sldId id="291" r:id="rId3"/>
    <p:sldId id="292" r:id="rId4"/>
    <p:sldId id="293" r:id="rId5"/>
    <p:sldId id="294" r:id="rId6"/>
    <p:sldId id="306" r:id="rId7"/>
    <p:sldId id="307" r:id="rId8"/>
    <p:sldId id="308" r:id="rId9"/>
    <p:sldId id="309" r:id="rId10"/>
    <p:sldId id="310" r:id="rId11"/>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18" autoAdjust="0"/>
    <p:restoredTop sz="94660"/>
  </p:normalViewPr>
  <p:slideViewPr>
    <p:cSldViewPr>
      <p:cViewPr varScale="1">
        <p:scale>
          <a:sx n="69" d="100"/>
          <a:sy n="69" d="100"/>
        </p:scale>
        <p:origin x="-1362"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7200" y="755780"/>
            <a:ext cx="5143500" cy="3200400"/>
          </a:xfrm>
        </p:spPr>
        <p:txBody>
          <a:bodyPr anchor="b">
            <a:normAutofit/>
          </a:bodyPr>
          <a:lstStyle>
            <a:lvl1pPr algn="l">
              <a:lnSpc>
                <a:spcPct val="75000"/>
              </a:lnSpc>
              <a:defRPr sz="8000">
                <a:solidFill>
                  <a:schemeClr val="bg1"/>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457200" y="3956180"/>
            <a:ext cx="5143500" cy="1097280"/>
          </a:xfrm>
        </p:spPr>
        <p:txBody>
          <a:bodyPr>
            <a:normAutofit/>
          </a:bodyPr>
          <a:lstStyle>
            <a:lvl1pPr marL="0" indent="0" algn="l">
              <a:spcBef>
                <a:spcPts val="0"/>
              </a:spcBef>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modificar el estilo de subtítulo del patrón</a:t>
            </a:r>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AA3F2D82-FBC6-4262-A80C-637E8EBF1DD7}" type="datetimeFigureOut">
              <a:rPr lang="es-ES" smtClean="0"/>
              <a:t>04/04/2014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42CB4DA-4DF6-4D59-8FC6-9B6A3907078C}" type="slidenum">
              <a:rPr lang="es-ES" smtClean="0"/>
              <a:t>‹Nº›</a:t>
            </a:fld>
            <a:endParaRPr lang="es-E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06590" y="381000"/>
            <a:ext cx="1508760" cy="6096001"/>
          </a:xfrm>
        </p:spPr>
        <p:txBody>
          <a:bodyPr vert="eaVert"/>
          <a:lstStyle>
            <a:lvl1pP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485900" y="381000"/>
            <a:ext cx="5306144" cy="6096001"/>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AA3F2D82-FBC6-4262-A80C-637E8EBF1DD7}" type="datetimeFigureOut">
              <a:rPr lang="es-ES" smtClean="0"/>
              <a:t>04/04/2014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42CB4DA-4DF6-4D59-8FC6-9B6A3907078C}" type="slidenum">
              <a:rPr lang="es-ES" smtClean="0"/>
              <a:t>‹Nº›</a:t>
            </a:fld>
            <a:endParaRPr lang="es-E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AA3F2D82-FBC6-4262-A80C-637E8EBF1DD7}" type="datetimeFigureOut">
              <a:rPr lang="es-ES" smtClean="0"/>
              <a:t>04/04/2014</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D42CB4DA-4DF6-4D59-8FC6-9B6A3907078C}" type="slidenum">
              <a:rPr lang="es-ES" smtClean="0"/>
              <a:t>‹Nº›</a:t>
            </a:fld>
            <a:endParaRPr lang="es-E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822960"/>
            <a:ext cx="6515100" cy="2011680"/>
          </a:xfrm>
        </p:spPr>
        <p:txBody>
          <a:bodyPr anchor="b">
            <a:normAutofit/>
          </a:bodyPr>
          <a:lstStyle>
            <a:lvl1pPr>
              <a:defRPr sz="6600"/>
            </a:lvl1p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457200" y="2834640"/>
            <a:ext cx="6515100" cy="1097280"/>
          </a:xfrm>
        </p:spPr>
        <p:txBody>
          <a:bodyPr>
            <a:normAutofit/>
          </a:bodyPr>
          <a:lstStyle>
            <a:lvl1pPr marL="0" indent="0">
              <a:spcBef>
                <a:spcPts val="0"/>
              </a:spcBef>
              <a:buNone/>
              <a:defRPr sz="28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s-ES" smtClean="0"/>
              <a:t>Haga clic para modificar el estilo de texto del patrón</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Content Placeholder 2"/>
          <p:cNvSpPr>
            <a:spLocks noGrp="1"/>
          </p:cNvSpPr>
          <p:nvPr>
            <p:ph sz="half" idx="1"/>
          </p:nvPr>
        </p:nvSpPr>
        <p:spPr>
          <a:xfrm>
            <a:off x="1485900" y="1981200"/>
            <a:ext cx="3429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5086350" y="1981200"/>
            <a:ext cx="3429000" cy="448056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AA3F2D82-FBC6-4262-A80C-637E8EBF1DD7}" type="datetimeFigureOut">
              <a:rPr lang="es-ES" smtClean="0"/>
              <a:t>04/04/2014</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D42CB4DA-4DF6-4D59-8FC6-9B6A3907078C}" type="slidenum">
              <a:rPr lang="es-ES" smtClean="0"/>
              <a:t>‹Nº›</a:t>
            </a:fld>
            <a:endParaRPr lang="es-E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a:p>
        </p:txBody>
      </p:sp>
      <p:sp>
        <p:nvSpPr>
          <p:cNvPr id="3" name="Text Placeholder 2"/>
          <p:cNvSpPr>
            <a:spLocks noGrp="1"/>
          </p:cNvSpPr>
          <p:nvPr>
            <p:ph type="body" idx="1"/>
          </p:nvPr>
        </p:nvSpPr>
        <p:spPr>
          <a:xfrm>
            <a:off x="1485900" y="1679448"/>
            <a:ext cx="3429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485900" y="2509936"/>
            <a:ext cx="3429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5086350" y="1679448"/>
            <a:ext cx="3429000" cy="830487"/>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5086350" y="2509936"/>
            <a:ext cx="3429000" cy="396706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AA3F2D82-FBC6-4262-A80C-637E8EBF1DD7}" type="datetimeFigureOut">
              <a:rPr lang="es-ES" smtClean="0"/>
              <a:t>04/04/2014</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D42CB4DA-4DF6-4D59-8FC6-9B6A3907078C}" type="slidenum">
              <a:rPr lang="es-ES" smtClean="0"/>
              <a:t>‹Nº›</a:t>
            </a:fld>
            <a:endParaRPr lang="es-E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AA3F2D82-FBC6-4262-A80C-637E8EBF1DD7}" type="datetimeFigureOut">
              <a:rPr lang="es-ES" smtClean="0"/>
              <a:t>04/04/2014</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D42CB4DA-4DF6-4D59-8FC6-9B6A3907078C}" type="slidenum">
              <a:rPr lang="es-ES" smtClean="0"/>
              <a:t>‹Nº›</a:t>
            </a:fld>
            <a:endParaRPr lang="es-E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3F2D82-FBC6-4262-A80C-637E8EBF1DD7}" type="datetimeFigureOut">
              <a:rPr lang="es-ES" smtClean="0"/>
              <a:t>04/04/2014</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D42CB4DA-4DF6-4D59-8FC6-9B6A3907078C}" type="slidenum">
              <a:rPr lang="es-ES" smtClean="0"/>
              <a:t>‹Nº›</a:t>
            </a:fld>
            <a:endParaRPr lang="es-E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919565" y="408993"/>
            <a:ext cx="3600703" cy="1828800"/>
          </a:xfrm>
        </p:spPr>
        <p:txBody>
          <a:bodyPr anchor="b">
            <a:noAutofit/>
          </a:bodyPr>
          <a:lstStyle>
            <a:lvl1pPr>
              <a:defRPr sz="4400"/>
            </a:lvl1pPr>
          </a:lstStyle>
          <a:p>
            <a:r>
              <a:rPr lang="es-ES" smtClean="0"/>
              <a:t>Haga clic para modificar el estilo de título del patrón</a:t>
            </a:r>
            <a:endParaRPr lang="en-US"/>
          </a:p>
        </p:txBody>
      </p:sp>
      <p:sp>
        <p:nvSpPr>
          <p:cNvPr id="3" name="Content Placeholder 2"/>
          <p:cNvSpPr>
            <a:spLocks noGrp="1"/>
          </p:cNvSpPr>
          <p:nvPr>
            <p:ph idx="1"/>
          </p:nvPr>
        </p:nvSpPr>
        <p:spPr>
          <a:xfrm>
            <a:off x="454868" y="381000"/>
            <a:ext cx="4117133" cy="57912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919565" y="2237793"/>
            <a:ext cx="3600703"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AA3F2D82-FBC6-4262-A80C-637E8EBF1DD7}" type="datetimeFigureOut">
              <a:rPr lang="es-ES" smtClean="0"/>
              <a:t>04/04/2014</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D42CB4DA-4DF6-4D59-8FC6-9B6A3907078C}" type="slidenum">
              <a:rPr lang="es-ES" smtClean="0"/>
              <a:t>‹Nº›</a:t>
            </a:fld>
            <a:endParaRPr lang="es-E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0" y="0"/>
            <a:ext cx="457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17186" y="384048"/>
            <a:ext cx="3600450" cy="1828800"/>
          </a:xfrm>
        </p:spPr>
        <p:txBody>
          <a:bodyPr anchor="b">
            <a:noAutofit/>
          </a:bodyPr>
          <a:lstStyle>
            <a:lvl1pPr>
              <a:defRPr sz="4400">
                <a:solidFill>
                  <a:schemeClr val="bg1"/>
                </a:solidFill>
              </a:defRPr>
            </a:lvl1pPr>
          </a:lstStyle>
          <a:p>
            <a:r>
              <a:rPr lang="es-ES" smtClean="0"/>
              <a:t>Haga clic para modificar el estilo de título del patrón</a:t>
            </a:r>
            <a:endParaRPr lang="en-US"/>
          </a:p>
        </p:txBody>
      </p:sp>
      <p:sp>
        <p:nvSpPr>
          <p:cNvPr id="3" name="Picture Placeholder 2"/>
          <p:cNvSpPr>
            <a:spLocks noGrp="1"/>
          </p:cNvSpPr>
          <p:nvPr>
            <p:ph type="pic" idx="1"/>
          </p:nvPr>
        </p:nvSpPr>
        <p:spPr>
          <a:xfrm>
            <a:off x="0" y="0"/>
            <a:ext cx="4572000" cy="6858000"/>
          </a:xfrm>
          <a:ln>
            <a:noFill/>
          </a:ln>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a:p>
        </p:txBody>
      </p:sp>
      <p:sp>
        <p:nvSpPr>
          <p:cNvPr id="4" name="Text Placeholder 3"/>
          <p:cNvSpPr>
            <a:spLocks noGrp="1"/>
          </p:cNvSpPr>
          <p:nvPr>
            <p:ph type="body" sz="half" idx="2"/>
          </p:nvPr>
        </p:nvSpPr>
        <p:spPr>
          <a:xfrm>
            <a:off x="4917187" y="2240280"/>
            <a:ext cx="3599355" cy="1828800"/>
          </a:xfrm>
        </p:spPr>
        <p:txBody>
          <a:bodyP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Tree>
    <p:extLst>
      <p:ext uri="{BB962C8B-B14F-4D97-AF65-F5344CB8AC3E}">
        <p14:creationId xmlns:p14="http://schemas.microsoft.com/office/powerpoint/2010/main" val="571200442"/>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85900" y="381000"/>
            <a:ext cx="7029450" cy="1295400"/>
          </a:xfrm>
          <a:prstGeom prst="rect">
            <a:avLst/>
          </a:prstGeom>
        </p:spPr>
        <p:txBody>
          <a:bodyPr vert="horz" lIns="91440" tIns="45720" rIns="91440" bIns="45720" rtlCol="0" anchor="b">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485900" y="1987420"/>
            <a:ext cx="7029450" cy="4483101"/>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723843" y="5691674"/>
            <a:ext cx="210548" cy="778847"/>
          </a:xfrm>
          <a:prstGeom prst="rect">
            <a:avLst/>
          </a:prstGeom>
        </p:spPr>
        <p:txBody>
          <a:bodyPr vert="vert270" lIns="91440" tIns="45720" rIns="91440" bIns="45720" rtlCol="0" anchor="ctr"/>
          <a:lstStyle>
            <a:lvl1pPr algn="l">
              <a:defRPr sz="800">
                <a:solidFill>
                  <a:schemeClr val="tx1">
                    <a:lumMod val="60000"/>
                    <a:lumOff val="40000"/>
                  </a:schemeClr>
                </a:solidFill>
              </a:defRPr>
            </a:lvl1pPr>
          </a:lstStyle>
          <a:p>
            <a:fld id="{AA3F2D82-FBC6-4262-A80C-637E8EBF1DD7}" type="datetimeFigureOut">
              <a:rPr lang="es-ES" smtClean="0"/>
              <a:t>04/04/2014</a:t>
            </a:fld>
            <a:endParaRPr lang="es-ES"/>
          </a:p>
        </p:txBody>
      </p:sp>
      <p:sp>
        <p:nvSpPr>
          <p:cNvPr id="5" name="Footer Placeholder 4"/>
          <p:cNvSpPr>
            <a:spLocks noGrp="1"/>
          </p:cNvSpPr>
          <p:nvPr>
            <p:ph type="ftr" sz="quarter" idx="3"/>
          </p:nvPr>
        </p:nvSpPr>
        <p:spPr>
          <a:xfrm>
            <a:off x="8723842" y="365125"/>
            <a:ext cx="210548" cy="5139936"/>
          </a:xfrm>
          <a:prstGeom prst="rect">
            <a:avLst/>
          </a:prstGeom>
        </p:spPr>
        <p:txBody>
          <a:bodyPr vert="vert270" lIns="91440" tIns="45720" rIns="91440" bIns="45720" rtlCol="0" anchor="ctr"/>
          <a:lstStyle>
            <a:lvl1pPr algn="ctr">
              <a:defRPr sz="800">
                <a:solidFill>
                  <a:schemeClr val="tx1">
                    <a:lumMod val="60000"/>
                    <a:lumOff val="40000"/>
                  </a:schemeClr>
                </a:solidFill>
              </a:defRPr>
            </a:lvl1pPr>
          </a:lstStyle>
          <a:p>
            <a:endParaRPr lang="es-ES"/>
          </a:p>
        </p:txBody>
      </p:sp>
      <p:sp>
        <p:nvSpPr>
          <p:cNvPr id="6" name="Slide Number Placeholder 5"/>
          <p:cNvSpPr>
            <a:spLocks noGrp="1"/>
          </p:cNvSpPr>
          <p:nvPr>
            <p:ph type="sldNum" sz="quarter" idx="4"/>
          </p:nvPr>
        </p:nvSpPr>
        <p:spPr>
          <a:xfrm>
            <a:off x="234991" y="6268940"/>
            <a:ext cx="541783" cy="201580"/>
          </a:xfrm>
          <a:prstGeom prst="rect">
            <a:avLst/>
          </a:prstGeom>
        </p:spPr>
        <p:txBody>
          <a:bodyPr vert="horz" lIns="91440" tIns="45720" rIns="91440" bIns="45720" rtlCol="0" anchor="ctr"/>
          <a:lstStyle>
            <a:lvl1pPr algn="l">
              <a:defRPr sz="800">
                <a:solidFill>
                  <a:schemeClr val="tx1">
                    <a:lumMod val="60000"/>
                    <a:lumOff val="40000"/>
                  </a:schemeClr>
                </a:solidFill>
              </a:defRPr>
            </a:lvl1pPr>
          </a:lstStyle>
          <a:p>
            <a:fld id="{D42CB4DA-4DF6-4D59-8FC6-9B6A3907078C}" type="slidenum">
              <a:rPr lang="es-ES" smtClean="0"/>
              <a:t>‹Nº›</a:t>
            </a:fld>
            <a:endParaRPr lang="es-E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xStyles>
    <p:titleStyle>
      <a:lvl1pPr algn="l" defTabSz="914400" rtl="0" eaLnBrk="1" latinLnBrk="0" hangingPunct="1">
        <a:lnSpc>
          <a:spcPct val="85000"/>
        </a:lnSpc>
        <a:spcBef>
          <a:spcPct val="0"/>
        </a:spcBef>
        <a:buNone/>
        <a:defRPr sz="4400" kern="1200" cap="all" baseline="0">
          <a:solidFill>
            <a:schemeClr val="accent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685800" indent="-274320" algn="l" defTabSz="914400" rtl="0" eaLnBrk="1" latinLnBrk="0" hangingPunct="1">
        <a:lnSpc>
          <a:spcPct val="90000"/>
        </a:lnSpc>
        <a:spcBef>
          <a:spcPts val="1200"/>
        </a:spcBef>
        <a:buSzPct val="100000"/>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lnSpc>
          <a:spcPct val="90000"/>
        </a:lnSpc>
        <a:spcBef>
          <a:spcPts val="800"/>
        </a:spcBef>
        <a:buSzPct val="100000"/>
        <a:buFont typeface="Arial" pitchFamily="34" charset="0"/>
        <a:buChar char="▪"/>
        <a:defRPr sz="1800" kern="1200">
          <a:solidFill>
            <a:schemeClr val="tx1"/>
          </a:solidFill>
          <a:latin typeface="+mn-lt"/>
          <a:ea typeface="+mn-ea"/>
          <a:cs typeface="+mn-cs"/>
        </a:defRPr>
      </a:lvl3pPr>
      <a:lvl4pPr marL="12344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4pPr>
      <a:lvl5pPr marL="14630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69164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6pPr>
      <a:lvl7pPr marL="18745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21031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8pPr>
      <a:lvl9pPr marL="2331720" indent="-18288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pPr algn="ctr"/>
            <a:r>
              <a:rPr lang="es-MX" b="1" dirty="0" smtClean="0"/>
              <a:t>3.3. Arquitectura de los almacenes de datos</a:t>
            </a:r>
            <a:endParaRPr lang="es-MX" b="1" dirty="0"/>
          </a:p>
        </p:txBody>
      </p:sp>
      <p:sp>
        <p:nvSpPr>
          <p:cNvPr id="3" name="2 Marcador de contenido"/>
          <p:cNvSpPr>
            <a:spLocks noGrp="1"/>
          </p:cNvSpPr>
          <p:nvPr>
            <p:ph idx="1"/>
          </p:nvPr>
        </p:nvSpPr>
        <p:spPr>
          <a:xfrm>
            <a:off x="1259632" y="2204864"/>
            <a:ext cx="6984776" cy="3528393"/>
          </a:xfrm>
        </p:spPr>
        <p:txBody>
          <a:bodyPr/>
          <a:lstStyle/>
          <a:p>
            <a:pPr marL="0" indent="0" algn="just">
              <a:buNone/>
            </a:pPr>
            <a:r>
              <a:rPr lang="es-MX" dirty="0"/>
              <a:t>Un almacén de datos </a:t>
            </a:r>
            <a:r>
              <a:rPr lang="es-MX" dirty="0" smtClean="0"/>
              <a:t>recoge, fundamentalmente</a:t>
            </a:r>
            <a:r>
              <a:rPr lang="es-MX" dirty="0"/>
              <a:t>, los datos históricos, es decir, hechos, sobre el contexto en el que se desenvuelve la organización. Los hechos son, por tanto, el aspecto central de los almacenes de datos. Esta característica determina en gran medida la manera de organizar los almacenes de datos.</a:t>
            </a:r>
          </a:p>
          <a:p>
            <a:pPr marL="0" indent="0">
              <a:buNone/>
            </a:pPr>
            <a:endParaRPr lang="es-MX" dirty="0"/>
          </a:p>
        </p:txBody>
      </p:sp>
    </p:spTree>
    <p:extLst>
      <p:ext uri="{BB962C8B-B14F-4D97-AF65-F5344CB8AC3E}">
        <p14:creationId xmlns:p14="http://schemas.microsoft.com/office/powerpoint/2010/main" val="2241990884"/>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lvl="1" algn="ctr" rtl="0">
              <a:spcBef>
                <a:spcPct val="0"/>
              </a:spcBef>
            </a:pPr>
            <a:r>
              <a:rPr lang="es-ES" sz="2400" dirty="0" smtClean="0">
                <a:latin typeface="Arial" charset="0"/>
              </a:rPr>
              <a:t>Paso 4. Decidir la información a almacenar sobre el proceso.</a:t>
            </a:r>
            <a:endParaRPr lang="es-MX" dirty="0"/>
          </a:p>
        </p:txBody>
      </p:sp>
      <p:sp>
        <p:nvSpPr>
          <p:cNvPr id="4" name="Text Box 3"/>
          <p:cNvSpPr txBox="1">
            <a:spLocks noChangeArrowheads="1"/>
          </p:cNvSpPr>
          <p:nvPr/>
        </p:nvSpPr>
        <p:spPr bwMode="auto">
          <a:xfrm>
            <a:off x="755650" y="1989138"/>
            <a:ext cx="73342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
                <a:solidFill>
                  <a:srgbClr val="3333CC"/>
                </a:solidFill>
                <a:latin typeface="Arial" charset="0"/>
              </a:rPr>
              <a:t>Ejemplo: </a:t>
            </a:r>
            <a:r>
              <a:rPr lang="es-ES">
                <a:latin typeface="Arial" charset="0"/>
              </a:rPr>
              <a:t>Cadena de supermercados.</a:t>
            </a:r>
          </a:p>
        </p:txBody>
      </p:sp>
      <p:sp>
        <p:nvSpPr>
          <p:cNvPr id="5" name="Rectangle 4"/>
          <p:cNvSpPr>
            <a:spLocks noChangeArrowheads="1"/>
          </p:cNvSpPr>
          <p:nvPr/>
        </p:nvSpPr>
        <p:spPr bwMode="auto">
          <a:xfrm>
            <a:off x="695325" y="2897188"/>
            <a:ext cx="7558088"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p>
            <a:pPr eaLnBrk="1" hangingPunct="1"/>
            <a:r>
              <a:rPr lang="es-ES" sz="2000" i="1">
                <a:solidFill>
                  <a:schemeClr val="accent2"/>
                </a:solidFill>
                <a:latin typeface="Arial" charset="0"/>
              </a:rPr>
              <a:t>Gránulo</a:t>
            </a:r>
            <a:r>
              <a:rPr lang="es-ES" sz="2000">
                <a:latin typeface="Arial" charset="0"/>
              </a:rPr>
              <a:t>: “se desea almacenar información sobre las </a:t>
            </a:r>
            <a:r>
              <a:rPr lang="es-ES" sz="2000" u="sng">
                <a:solidFill>
                  <a:schemeClr val="accent2"/>
                </a:solidFill>
                <a:latin typeface="Arial" charset="0"/>
              </a:rPr>
              <a:t>ventas</a:t>
            </a:r>
            <a:r>
              <a:rPr lang="es-ES" sz="2000">
                <a:latin typeface="Arial" charset="0"/>
              </a:rPr>
              <a:t> </a:t>
            </a:r>
            <a:r>
              <a:rPr lang="es-ES" sz="2000" u="sng">
                <a:solidFill>
                  <a:srgbClr val="3333CC"/>
                </a:solidFill>
                <a:latin typeface="Arial" charset="0"/>
              </a:rPr>
              <a:t>diarias</a:t>
            </a:r>
            <a:r>
              <a:rPr lang="es-ES" sz="2000">
                <a:latin typeface="Arial" charset="0"/>
              </a:rPr>
              <a:t> de cada</a:t>
            </a:r>
            <a:r>
              <a:rPr lang="es-ES" sz="2000">
                <a:solidFill>
                  <a:srgbClr val="3333CC"/>
                </a:solidFill>
                <a:latin typeface="Arial" charset="0"/>
              </a:rPr>
              <a:t> </a:t>
            </a:r>
            <a:r>
              <a:rPr lang="es-ES" sz="2000" u="sng">
                <a:solidFill>
                  <a:srgbClr val="3333CC"/>
                </a:solidFill>
                <a:latin typeface="Arial" charset="0"/>
              </a:rPr>
              <a:t>producto</a:t>
            </a:r>
            <a:r>
              <a:rPr lang="es-ES" sz="2000">
                <a:latin typeface="Arial" charset="0"/>
              </a:rPr>
              <a:t> en cada </a:t>
            </a:r>
            <a:r>
              <a:rPr lang="es-ES" sz="2000" u="sng">
                <a:solidFill>
                  <a:srgbClr val="3333CC"/>
                </a:solidFill>
                <a:latin typeface="Arial" charset="0"/>
              </a:rPr>
              <a:t>establecimiento</a:t>
            </a:r>
            <a:r>
              <a:rPr lang="es-ES" sz="2000">
                <a:latin typeface="Arial" charset="0"/>
              </a:rPr>
              <a:t> de la cadena”.</a:t>
            </a:r>
          </a:p>
        </p:txBody>
      </p:sp>
      <p:sp>
        <p:nvSpPr>
          <p:cNvPr id="6" name="Text Box 5"/>
          <p:cNvSpPr txBox="1">
            <a:spLocks noChangeArrowheads="1"/>
          </p:cNvSpPr>
          <p:nvPr/>
        </p:nvSpPr>
        <p:spPr bwMode="auto">
          <a:xfrm>
            <a:off x="1320800" y="3989388"/>
            <a:ext cx="6629400" cy="187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marL="287338" indent="-287338">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buClr>
                <a:srgbClr val="3333CC"/>
              </a:buClr>
              <a:buFontTx/>
              <a:buChar char="–"/>
            </a:pPr>
            <a:r>
              <a:rPr lang="es-ES" sz="1800">
                <a:latin typeface="Arial" charset="0"/>
              </a:rPr>
              <a:t>importe total de las ventas del producto en el día</a:t>
            </a:r>
          </a:p>
          <a:p>
            <a:pPr eaLnBrk="1" hangingPunct="1">
              <a:spcBef>
                <a:spcPct val="50000"/>
              </a:spcBef>
              <a:buClr>
                <a:srgbClr val="3333CC"/>
              </a:buClr>
              <a:buFontTx/>
              <a:buChar char="–"/>
            </a:pPr>
            <a:r>
              <a:rPr lang="es-ES" sz="1800">
                <a:latin typeface="Arial" charset="0"/>
              </a:rPr>
              <a:t>número total de unidades vendidas del producto en el día</a:t>
            </a:r>
          </a:p>
          <a:p>
            <a:pPr eaLnBrk="1" hangingPunct="1">
              <a:spcBef>
                <a:spcPct val="50000"/>
              </a:spcBef>
              <a:buClr>
                <a:srgbClr val="3333CC"/>
              </a:buClr>
              <a:buFontTx/>
              <a:buChar char="–"/>
            </a:pPr>
            <a:r>
              <a:rPr lang="es-ES" sz="1800">
                <a:latin typeface="Arial" charset="0"/>
              </a:rPr>
              <a:t>número total de clientes distintos que han comprado el producto en el día.</a:t>
            </a:r>
          </a:p>
          <a:p>
            <a:pPr eaLnBrk="1" hangingPunct="1">
              <a:spcBef>
                <a:spcPct val="50000"/>
              </a:spcBef>
              <a:buClr>
                <a:srgbClr val="3333CC"/>
              </a:buClr>
              <a:buFontTx/>
              <a:buChar char="–"/>
            </a:pPr>
            <a:endParaRPr lang="es-ES" sz="1800">
              <a:latin typeface="Arial" charset="0"/>
            </a:endParaRPr>
          </a:p>
        </p:txBody>
      </p:sp>
      <p:cxnSp>
        <p:nvCxnSpPr>
          <p:cNvPr id="7" name="AutoShape 6"/>
          <p:cNvCxnSpPr>
            <a:cxnSpLocks noChangeShapeType="1"/>
          </p:cNvCxnSpPr>
          <p:nvPr/>
        </p:nvCxnSpPr>
        <p:spPr bwMode="auto">
          <a:xfrm flipH="1">
            <a:off x="7835900" y="3057525"/>
            <a:ext cx="303213" cy="1681163"/>
          </a:xfrm>
          <a:prstGeom prst="bentConnector3">
            <a:avLst>
              <a:gd name="adj1" fmla="val -75394"/>
            </a:avLst>
          </a:prstGeom>
          <a:noFill/>
          <a:ln w="12700">
            <a:solidFill>
              <a:schemeClr val="accent2"/>
            </a:solidFill>
            <a:miter lim="800000"/>
            <a:headEnd/>
            <a:tailEnd type="triangle" w="med" len="me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330447130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a:bodyPr>
          <a:lstStyle/>
          <a:p>
            <a:pPr marL="0" indent="0" algn="ctr"/>
            <a:r>
              <a:rPr lang="es-MX" b="1" dirty="0" smtClean="0"/>
              <a:t>3.3.1  Modelo  multidimensional</a:t>
            </a:r>
          </a:p>
        </p:txBody>
      </p:sp>
      <p:sp>
        <p:nvSpPr>
          <p:cNvPr id="3" name="2 Marcador de contenido"/>
          <p:cNvSpPr>
            <a:spLocks noGrp="1"/>
          </p:cNvSpPr>
          <p:nvPr>
            <p:ph idx="1"/>
          </p:nvPr>
        </p:nvSpPr>
        <p:spPr>
          <a:xfrm>
            <a:off x="467544" y="1628801"/>
            <a:ext cx="8229600" cy="1800200"/>
          </a:xfrm>
        </p:spPr>
        <p:txBody>
          <a:bodyPr>
            <a:normAutofit/>
          </a:bodyPr>
          <a:lstStyle/>
          <a:p>
            <a:pPr marL="0" indent="0" algn="just">
              <a:buNone/>
            </a:pPr>
            <a:r>
              <a:rPr lang="es-MX" sz="2400" dirty="0"/>
              <a:t>Los datos se organizan en torno a los hechos, que tienen unos atributos o medios que pueden verse en mayor o menor detalle según ciertas dimensiones. </a:t>
            </a:r>
            <a:r>
              <a:rPr lang="es-MX" sz="2400" b="1" dirty="0"/>
              <a:t>Por ejemplo</a:t>
            </a:r>
            <a:r>
              <a:rPr lang="es-MX" sz="2400" dirty="0"/>
              <a:t>, </a:t>
            </a:r>
            <a:r>
              <a:rPr lang="es-MX" sz="2400" dirty="0" smtClean="0"/>
              <a:t>una gran cadena </a:t>
            </a:r>
            <a:r>
              <a:rPr lang="es-MX" sz="2400" dirty="0"/>
              <a:t>de supermercados puede tener como hechos básicos las </a:t>
            </a:r>
            <a:r>
              <a:rPr lang="es-MX" sz="2400" b="1" dirty="0"/>
              <a:t>ventas</a:t>
            </a:r>
            <a:r>
              <a:rPr lang="es-MX" dirty="0"/>
              <a:t>. </a:t>
            </a:r>
            <a:endParaRPr lang="es-MX" dirty="0" smtClean="0"/>
          </a:p>
        </p:txBody>
      </p:sp>
      <p:sp>
        <p:nvSpPr>
          <p:cNvPr id="4" name="3 CuadroTexto"/>
          <p:cNvSpPr txBox="1"/>
          <p:nvPr/>
        </p:nvSpPr>
        <p:spPr>
          <a:xfrm>
            <a:off x="611560" y="3573016"/>
            <a:ext cx="4032448" cy="2308324"/>
          </a:xfrm>
          <a:prstGeom prst="rect">
            <a:avLst/>
          </a:prstGeom>
          <a:noFill/>
        </p:spPr>
        <p:txBody>
          <a:bodyPr wrap="square" rtlCol="0">
            <a:spAutoFit/>
          </a:bodyPr>
          <a:lstStyle/>
          <a:p>
            <a:pPr algn="just"/>
            <a:r>
              <a:rPr lang="es-MX" sz="2400" dirty="0" smtClean="0"/>
              <a:t>Es esclarecedor comprobar que las medidas responden generalmente a la pregunta “cuanto”, mientras que las dimensiones responderán al “cuando”, ”que”, “donde”. Etc.</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08104" y="3760390"/>
            <a:ext cx="2362200" cy="193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10488313"/>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Autofit/>
          </a:bodyPr>
          <a:lstStyle/>
          <a:p>
            <a:pPr algn="just"/>
            <a:r>
              <a:rPr lang="es-MX" sz="2400" b="1" dirty="0" smtClean="0"/>
              <a:t>Lo realmente interesante del modelo es que ha de permitir, de una manera sencilla, obtener información sobre hechos a diferentes niveles de agregación.</a:t>
            </a:r>
            <a:endParaRPr lang="es-MX" sz="2400" b="1" dirty="0"/>
          </a:p>
        </p:txBody>
      </p:sp>
      <p:sp>
        <p:nvSpPr>
          <p:cNvPr id="3" name="2 Marcador de contenido"/>
          <p:cNvSpPr>
            <a:spLocks noGrp="1"/>
          </p:cNvSpPr>
          <p:nvPr>
            <p:ph idx="1"/>
          </p:nvPr>
        </p:nvSpPr>
        <p:spPr/>
        <p:txBody>
          <a:bodyPr>
            <a:normAutofit/>
          </a:bodyPr>
          <a:lstStyle/>
          <a:p>
            <a:pPr marL="0" indent="0" algn="just">
              <a:buNone/>
            </a:pPr>
            <a:r>
              <a:rPr lang="es-MX" sz="2400" b="1" dirty="0"/>
              <a:t>Por </a:t>
            </a:r>
            <a:r>
              <a:rPr lang="es-MX" sz="2400" b="1" dirty="0" smtClean="0"/>
              <a:t>ejemplo</a:t>
            </a:r>
            <a:r>
              <a:rPr lang="es-MX" sz="2400" dirty="0" smtClean="0"/>
              <a:t>: hechos </a:t>
            </a:r>
            <a:r>
              <a:rPr lang="es-MX" sz="2400" dirty="0"/>
              <a:t>“el día 20 de mayo de 2003 la empresa vendió en España 12.327 unidades de productos del categoría insecticidas” representa una unidad (cantidad, 12.327 unidades), de una venta con granularidad día para la </a:t>
            </a:r>
            <a:r>
              <a:rPr lang="es-MX" sz="2400" b="1" dirty="0"/>
              <a:t>dimensión tiempo </a:t>
            </a:r>
            <a:r>
              <a:rPr lang="es-MX" sz="2400" dirty="0"/>
              <a:t>(20 de mayo de 2003), con granularidad país para la </a:t>
            </a:r>
            <a:r>
              <a:rPr lang="es-MX" sz="2400" b="1" dirty="0"/>
              <a:t>dimensión lugar </a:t>
            </a:r>
            <a:r>
              <a:rPr lang="es-MX" sz="2400" dirty="0"/>
              <a:t>(España) y con granularidad categoría (insecticida)  para la </a:t>
            </a:r>
            <a:r>
              <a:rPr lang="es-MX" sz="2400" b="1" dirty="0"/>
              <a:t>dimensión de productos</a:t>
            </a:r>
            <a:r>
              <a:rPr lang="es-MX" sz="2400" dirty="0"/>
              <a:t>. </a:t>
            </a:r>
          </a:p>
        </p:txBody>
      </p:sp>
    </p:spTree>
    <p:extLst>
      <p:ext uri="{BB962C8B-B14F-4D97-AF65-F5344CB8AC3E}">
        <p14:creationId xmlns:p14="http://schemas.microsoft.com/office/powerpoint/2010/main" val="223168886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MX"/>
          </a:p>
        </p:txBody>
      </p:sp>
      <p:sp>
        <p:nvSpPr>
          <p:cNvPr id="3" name="2 Marcador de contenido"/>
          <p:cNvSpPr>
            <a:spLocks noGrp="1"/>
          </p:cNvSpPr>
          <p:nvPr>
            <p:ph idx="1"/>
          </p:nvPr>
        </p:nvSpPr>
        <p:spPr/>
        <p:txBody>
          <a:bodyPr>
            <a:normAutofit/>
          </a:bodyPr>
          <a:lstStyle/>
          <a:p>
            <a:pPr marL="0" indent="0" algn="just">
              <a:buNone/>
            </a:pPr>
            <a:r>
              <a:rPr lang="es-MX" dirty="0"/>
              <a:t>Del mismo modo, el hecho “El primer trimestre de 2004 la empresa vendió en valencia por un importe de 22.000 euros del producto </a:t>
            </a:r>
            <a:r>
              <a:rPr lang="es-MX" dirty="0" err="1"/>
              <a:t>androbrio</a:t>
            </a:r>
            <a:r>
              <a:rPr lang="es-MX" dirty="0"/>
              <a:t> 33 cl.” Representa una medida (importe, 22.000 euros) de una venta con granularidad trimestre para la dimensión tiempo (primer trimestre de 2004), con granularidad ciudad para la dimensión lugar (Valencia) y con granularidad articulo (</a:t>
            </a:r>
            <a:r>
              <a:rPr lang="es-MX" dirty="0" err="1"/>
              <a:t>Androbrio</a:t>
            </a:r>
            <a:r>
              <a:rPr lang="es-MX" dirty="0"/>
              <a:t> 33 cl.) para la dimensión de </a:t>
            </a:r>
            <a:r>
              <a:rPr lang="es-MX" dirty="0" smtClean="0"/>
              <a:t>productos.</a:t>
            </a:r>
            <a:endParaRPr lang="es-MX" dirty="0"/>
          </a:p>
        </p:txBody>
      </p:sp>
    </p:spTree>
    <p:extLst>
      <p:ext uri="{BB962C8B-B14F-4D97-AF65-F5344CB8AC3E}">
        <p14:creationId xmlns:p14="http://schemas.microsoft.com/office/powerpoint/2010/main" val="2083881627"/>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endParaRPr lang="es-MX"/>
          </a:p>
        </p:txBody>
      </p:sp>
      <p:pic>
        <p:nvPicPr>
          <p:cNvPr id="2050"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4943" t="27343" r="25325" b="28673"/>
          <a:stretch/>
        </p:blipFill>
        <p:spPr bwMode="auto">
          <a:xfrm>
            <a:off x="179512" y="260648"/>
            <a:ext cx="8568952" cy="5040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3 Rectángulo"/>
          <p:cNvSpPr/>
          <p:nvPr/>
        </p:nvSpPr>
        <p:spPr>
          <a:xfrm>
            <a:off x="251520" y="5445224"/>
            <a:ext cx="8712968" cy="1200329"/>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just"/>
            <a:r>
              <a:rPr lang="es-MX" dirty="0"/>
              <a:t>La forma que tienen estos conjuntos de hechos y sus dimensiones hace que se llamen popularmente almacenes de datos en “estrella simple” (cuando no hay caminos alternativos en las dimensiones) o de “estrella jerárquica” o “copo de nieve” (cuando si hay caminos alternativos en las dimensiones, como el ejemplo anterior).</a:t>
            </a:r>
          </a:p>
        </p:txBody>
      </p:sp>
    </p:spTree>
    <p:extLst>
      <p:ext uri="{BB962C8B-B14F-4D97-AF65-F5344CB8AC3E}">
        <p14:creationId xmlns:p14="http://schemas.microsoft.com/office/powerpoint/2010/main" val="2622797646"/>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331640" y="274638"/>
            <a:ext cx="7355160" cy="1858218"/>
          </a:xfrm>
        </p:spPr>
        <p:txBody>
          <a:bodyPr>
            <a:noAutofit/>
          </a:bodyPr>
          <a:lstStyle/>
          <a:p>
            <a:pPr algn="just"/>
            <a:r>
              <a:rPr lang="es-MX" sz="2400" b="1" dirty="0">
                <a:solidFill>
                  <a:schemeClr val="accent6">
                    <a:lumMod val="75000"/>
                  </a:schemeClr>
                </a:solidFill>
              </a:rPr>
              <a:t>A pesar de todo esto, podemos identificar cuatro pasos principales a la hora de diseñar un almacén de datos (en realidad estos pasos se han de seguir para cada </a:t>
            </a:r>
            <a:r>
              <a:rPr lang="es-MX" sz="2400" b="1" dirty="0" err="1">
                <a:solidFill>
                  <a:schemeClr val="accent6">
                    <a:lumMod val="75000"/>
                  </a:schemeClr>
                </a:solidFill>
              </a:rPr>
              <a:t>datamart</a:t>
            </a:r>
            <a:r>
              <a:rPr lang="es-MX" sz="2400" b="1" dirty="0" smtClean="0">
                <a:solidFill>
                  <a:schemeClr val="accent6">
                    <a:lumMod val="75000"/>
                  </a:schemeClr>
                </a:solidFill>
              </a:rPr>
              <a:t>):</a:t>
            </a:r>
            <a:endParaRPr lang="es-MX" sz="2400" b="1" dirty="0">
              <a:solidFill>
                <a:schemeClr val="accent6">
                  <a:lumMod val="75000"/>
                </a:schemeClr>
              </a:solidFill>
            </a:endParaRPr>
          </a:p>
        </p:txBody>
      </p:sp>
      <p:sp>
        <p:nvSpPr>
          <p:cNvPr id="3" name="2 Marcador de contenido"/>
          <p:cNvSpPr>
            <a:spLocks noGrp="1"/>
          </p:cNvSpPr>
          <p:nvPr>
            <p:ph idx="1"/>
          </p:nvPr>
        </p:nvSpPr>
        <p:spPr>
          <a:xfrm>
            <a:off x="457200" y="2492896"/>
            <a:ext cx="8229600" cy="3633267"/>
          </a:xfrm>
        </p:spPr>
        <p:txBody>
          <a:bodyPr>
            <a:noAutofit/>
          </a:bodyPr>
          <a:lstStyle/>
          <a:p>
            <a:pPr lvl="1">
              <a:spcBef>
                <a:spcPct val="50000"/>
              </a:spcBef>
              <a:buFontTx/>
              <a:buChar char="•"/>
            </a:pPr>
            <a:r>
              <a:rPr lang="es-ES" sz="2400" dirty="0">
                <a:latin typeface="Arial" charset="0"/>
              </a:rPr>
              <a:t>Paso 1. Elegir un “proceso” de la organización para modelar.</a:t>
            </a:r>
          </a:p>
          <a:p>
            <a:pPr lvl="1">
              <a:spcBef>
                <a:spcPct val="50000"/>
              </a:spcBef>
              <a:buFontTx/>
              <a:buChar char="•"/>
            </a:pPr>
            <a:r>
              <a:rPr lang="es-ES" sz="2400" dirty="0">
                <a:latin typeface="Arial" charset="0"/>
              </a:rPr>
              <a:t>Paso 2. Decidir el gránulo (nivel de detalle) de representación del proceso.</a:t>
            </a:r>
          </a:p>
          <a:p>
            <a:pPr lvl="1">
              <a:spcBef>
                <a:spcPct val="50000"/>
              </a:spcBef>
              <a:buFontTx/>
              <a:buChar char="•"/>
            </a:pPr>
            <a:r>
              <a:rPr lang="es-ES" sz="2400" dirty="0">
                <a:latin typeface="Arial" charset="0"/>
              </a:rPr>
              <a:t>Paso 3. Identificar las dimensiones que caracterizan el proceso.</a:t>
            </a:r>
          </a:p>
          <a:p>
            <a:pPr lvl="1">
              <a:spcBef>
                <a:spcPct val="50000"/>
              </a:spcBef>
              <a:buFontTx/>
              <a:buChar char="•"/>
            </a:pPr>
            <a:r>
              <a:rPr lang="es-ES" sz="2400" dirty="0">
                <a:latin typeface="Arial" charset="0"/>
              </a:rPr>
              <a:t>Paso 4. Decidir la información a almacenar sobre el proceso.</a:t>
            </a:r>
          </a:p>
        </p:txBody>
      </p:sp>
    </p:spTree>
    <p:extLst>
      <p:ext uri="{BB962C8B-B14F-4D97-AF65-F5344CB8AC3E}">
        <p14:creationId xmlns:p14="http://schemas.microsoft.com/office/powerpoint/2010/main" val="1054926050"/>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lvl="1" algn="ctr" rtl="0">
              <a:spcBef>
                <a:spcPct val="0"/>
              </a:spcBef>
            </a:pPr>
            <a:r>
              <a:rPr lang="es-ES" sz="2400" dirty="0" smtClean="0">
                <a:latin typeface="Arial" charset="0"/>
              </a:rPr>
              <a:t>Paso 1. Elegir un “proceso” de la organización para modelar.</a:t>
            </a:r>
            <a:endParaRPr lang="es-MX" dirty="0"/>
          </a:p>
        </p:txBody>
      </p:sp>
      <p:sp>
        <p:nvSpPr>
          <p:cNvPr id="4" name="Text Box 3"/>
          <p:cNvSpPr txBox="1">
            <a:spLocks noGrp="1" noChangeArrowheads="1"/>
          </p:cNvSpPr>
          <p:nvPr>
            <p:ph idx="1"/>
          </p:nvPr>
        </p:nvSpPr>
        <p:spPr bwMode="auto">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itchFamily="18" charset="0"/>
              </a:defRPr>
            </a:lvl1pPr>
            <a:lvl2pPr>
              <a:defRPr sz="2400">
                <a:solidFill>
                  <a:schemeClr val="tx1"/>
                </a:solidFill>
                <a:latin typeface="Times New Roman" pitchFamily="18" charset="0"/>
              </a:defRPr>
            </a:lvl2pPr>
            <a:lvl3pPr>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 dirty="0">
                <a:solidFill>
                  <a:srgbClr val="3333CC"/>
                </a:solidFill>
                <a:latin typeface="Arial" charset="0"/>
              </a:rPr>
              <a:t>Ejemplo: </a:t>
            </a:r>
            <a:r>
              <a:rPr lang="es-ES" dirty="0">
                <a:latin typeface="Arial" charset="0"/>
              </a:rPr>
              <a:t>Cadena de supermercados.</a:t>
            </a:r>
            <a:endParaRPr lang="es-ES" sz="2000" dirty="0">
              <a:latin typeface="Arial" charset="0"/>
            </a:endParaRPr>
          </a:p>
          <a:p>
            <a:pPr lvl="1" eaLnBrk="1" hangingPunct="1">
              <a:spcBef>
                <a:spcPct val="50000"/>
              </a:spcBef>
            </a:pPr>
            <a:r>
              <a:rPr lang="es-ES" sz="2000" dirty="0">
                <a:latin typeface="Arial" charset="0"/>
              </a:rPr>
              <a:t>Cadena de supermercados con 300 almacenes en la que se expenden unos 30.000 productos distintos.</a:t>
            </a:r>
          </a:p>
          <a:p>
            <a:pPr lvl="1" eaLnBrk="1" hangingPunct="1">
              <a:spcBef>
                <a:spcPct val="50000"/>
              </a:spcBef>
            </a:pPr>
            <a:endParaRPr lang="es-ES" sz="2000" dirty="0">
              <a:latin typeface="Arial" charset="0"/>
            </a:endParaRPr>
          </a:p>
          <a:p>
            <a:pPr eaLnBrk="1" hangingPunct="1">
              <a:spcBef>
                <a:spcPct val="50000"/>
              </a:spcBef>
            </a:pPr>
            <a:r>
              <a:rPr lang="es-ES" dirty="0">
                <a:solidFill>
                  <a:srgbClr val="3333CC"/>
                </a:solidFill>
                <a:latin typeface="Arial" charset="0"/>
              </a:rPr>
              <a:t>Actividad:</a:t>
            </a:r>
            <a:r>
              <a:rPr lang="es-ES" sz="2000" dirty="0">
                <a:latin typeface="Arial" charset="0"/>
              </a:rPr>
              <a:t> </a:t>
            </a:r>
            <a:r>
              <a:rPr lang="es-ES" sz="2000" i="1" dirty="0">
                <a:solidFill>
                  <a:schemeClr val="accent2"/>
                </a:solidFill>
                <a:latin typeface="Arial" charset="0"/>
              </a:rPr>
              <a:t>Ventas.</a:t>
            </a:r>
          </a:p>
          <a:p>
            <a:pPr lvl="1" eaLnBrk="1" hangingPunct="1">
              <a:spcBef>
                <a:spcPct val="50000"/>
              </a:spcBef>
            </a:pPr>
            <a:r>
              <a:rPr lang="es-ES" sz="2000" dirty="0">
                <a:latin typeface="Arial" charset="0"/>
              </a:rPr>
              <a:t>La actividad a modelar son las ventas de productos en los almacenes de la cadena.</a:t>
            </a:r>
            <a:endParaRPr lang="es-ES" sz="2000" dirty="0">
              <a:solidFill>
                <a:schemeClr val="accent2"/>
              </a:solidFill>
              <a:latin typeface="Arial" charset="0"/>
            </a:endParaRPr>
          </a:p>
          <a:p>
            <a:pPr eaLnBrk="1" hangingPunct="1">
              <a:spcBef>
                <a:spcPct val="50000"/>
              </a:spcBef>
            </a:pPr>
            <a:endParaRPr lang="es-ES" sz="1800" dirty="0">
              <a:solidFill>
                <a:schemeClr val="accent2"/>
              </a:solidFill>
              <a:latin typeface="Arial" charset="0"/>
            </a:endParaRPr>
          </a:p>
          <a:p>
            <a:pPr lvl="2" eaLnBrk="1" hangingPunct="1">
              <a:spcBef>
                <a:spcPct val="50000"/>
              </a:spcBef>
            </a:pPr>
            <a:endParaRPr lang="es-ES" sz="2000" dirty="0">
              <a:latin typeface="Arial" charset="0"/>
            </a:endParaRPr>
          </a:p>
        </p:txBody>
      </p:sp>
    </p:spTree>
    <p:extLst>
      <p:ext uri="{BB962C8B-B14F-4D97-AF65-F5344CB8AC3E}">
        <p14:creationId xmlns:p14="http://schemas.microsoft.com/office/powerpoint/2010/main" val="4050763064"/>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lvl="1" algn="ctr" rtl="0">
              <a:spcBef>
                <a:spcPct val="0"/>
              </a:spcBef>
            </a:pPr>
            <a:r>
              <a:rPr lang="es-ES" sz="2400" dirty="0" smtClean="0">
                <a:latin typeface="Arial" charset="0"/>
              </a:rPr>
              <a:t>Paso 2. Decidir el gránulo (nivel de detalle) de representación del proceso.</a:t>
            </a:r>
            <a:endParaRPr lang="es-MX" dirty="0"/>
          </a:p>
        </p:txBody>
      </p:sp>
      <p:sp>
        <p:nvSpPr>
          <p:cNvPr id="4" name="Text Box 3"/>
          <p:cNvSpPr txBox="1">
            <a:spLocks noGrp="1" noChangeArrowheads="1"/>
          </p:cNvSpPr>
          <p:nvPr>
            <p:ph idx="1"/>
          </p:nvPr>
        </p:nvSpPr>
        <p:spPr bwMode="auto">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itchFamily="18" charset="0"/>
              </a:defRPr>
            </a:lvl1pPr>
            <a:lvl2pPr>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 dirty="0">
                <a:solidFill>
                  <a:srgbClr val="3333CC"/>
                </a:solidFill>
                <a:latin typeface="Arial" charset="0"/>
              </a:rPr>
              <a:t>Ejemplo: </a:t>
            </a:r>
            <a:r>
              <a:rPr lang="es-ES" dirty="0">
                <a:latin typeface="Arial" charset="0"/>
              </a:rPr>
              <a:t>Cadena de supermercados.</a:t>
            </a:r>
            <a:endParaRPr lang="es-ES" sz="2000" dirty="0">
              <a:latin typeface="Arial" charset="0"/>
            </a:endParaRPr>
          </a:p>
          <a:p>
            <a:pPr eaLnBrk="1" hangingPunct="1">
              <a:spcBef>
                <a:spcPct val="50000"/>
              </a:spcBef>
            </a:pPr>
            <a:r>
              <a:rPr lang="es-ES" sz="2000" i="1" dirty="0">
                <a:solidFill>
                  <a:schemeClr val="accent2"/>
                </a:solidFill>
                <a:latin typeface="Arial" charset="0"/>
              </a:rPr>
              <a:t>Gránulo</a:t>
            </a:r>
            <a:r>
              <a:rPr lang="es-ES" sz="2000" dirty="0">
                <a:latin typeface="Arial" charset="0"/>
              </a:rPr>
              <a:t>: “se desea almacenar información sobre las </a:t>
            </a:r>
            <a:r>
              <a:rPr lang="es-ES" sz="2000" u="sng" dirty="0">
                <a:solidFill>
                  <a:schemeClr val="accent2"/>
                </a:solidFill>
                <a:latin typeface="Arial" charset="0"/>
              </a:rPr>
              <a:t>ventas</a:t>
            </a:r>
            <a:r>
              <a:rPr lang="es-ES" sz="2000" dirty="0">
                <a:latin typeface="Arial" charset="0"/>
              </a:rPr>
              <a:t> </a:t>
            </a:r>
            <a:r>
              <a:rPr lang="es-ES" sz="2000" u="sng" dirty="0">
                <a:solidFill>
                  <a:srgbClr val="3333CC"/>
                </a:solidFill>
                <a:latin typeface="Arial" charset="0"/>
              </a:rPr>
              <a:t>diarias</a:t>
            </a:r>
            <a:r>
              <a:rPr lang="es-ES" sz="2000" dirty="0">
                <a:latin typeface="Arial" charset="0"/>
              </a:rPr>
              <a:t> de cada</a:t>
            </a:r>
            <a:r>
              <a:rPr lang="es-ES" sz="2000" dirty="0">
                <a:solidFill>
                  <a:srgbClr val="3333CC"/>
                </a:solidFill>
                <a:latin typeface="Arial" charset="0"/>
              </a:rPr>
              <a:t> </a:t>
            </a:r>
            <a:r>
              <a:rPr lang="es-ES" sz="2000" u="sng" dirty="0">
                <a:solidFill>
                  <a:srgbClr val="3333CC"/>
                </a:solidFill>
                <a:latin typeface="Arial" charset="0"/>
              </a:rPr>
              <a:t>product</a:t>
            </a:r>
            <a:r>
              <a:rPr lang="es-ES" sz="2000" u="sng" dirty="0">
                <a:latin typeface="Arial" charset="0"/>
              </a:rPr>
              <a:t>o</a:t>
            </a:r>
            <a:r>
              <a:rPr lang="es-ES" sz="2000" dirty="0">
                <a:latin typeface="Arial" charset="0"/>
              </a:rPr>
              <a:t> en cada </a:t>
            </a:r>
            <a:r>
              <a:rPr lang="es-ES" sz="2000" u="sng" dirty="0">
                <a:solidFill>
                  <a:srgbClr val="3333CC"/>
                </a:solidFill>
                <a:latin typeface="Arial" charset="0"/>
              </a:rPr>
              <a:t>almacén</a:t>
            </a:r>
            <a:r>
              <a:rPr lang="es-ES" sz="2000" dirty="0">
                <a:latin typeface="Arial" charset="0"/>
              </a:rPr>
              <a:t> de la cadena”.</a:t>
            </a:r>
            <a:endParaRPr lang="es-ES" sz="1800" i="1" dirty="0">
              <a:solidFill>
                <a:schemeClr val="accent2"/>
              </a:solidFill>
              <a:latin typeface="Arial" charset="0"/>
            </a:endParaRPr>
          </a:p>
          <a:p>
            <a:pPr eaLnBrk="1" hangingPunct="1">
              <a:spcBef>
                <a:spcPct val="50000"/>
              </a:spcBef>
            </a:pPr>
            <a:r>
              <a:rPr lang="es-ES" sz="2000" i="1" dirty="0">
                <a:solidFill>
                  <a:schemeClr val="accent2"/>
                </a:solidFill>
                <a:latin typeface="Arial" charset="0"/>
              </a:rPr>
              <a:t>Gránulo</a:t>
            </a:r>
            <a:r>
              <a:rPr lang="es-ES" sz="2000" dirty="0">
                <a:latin typeface="Arial" charset="0"/>
              </a:rPr>
              <a:t>: </a:t>
            </a:r>
          </a:p>
          <a:p>
            <a:pPr lvl="1" eaLnBrk="1" hangingPunct="1">
              <a:spcBef>
                <a:spcPct val="50000"/>
              </a:spcBef>
              <a:buClr>
                <a:schemeClr val="accent2"/>
              </a:buClr>
              <a:buFont typeface="Wingdings" pitchFamily="2" charset="2"/>
              <a:buChar char="ü"/>
            </a:pPr>
            <a:r>
              <a:rPr lang="es-ES" sz="2000" dirty="0">
                <a:latin typeface="Arial" charset="0"/>
              </a:rPr>
              <a:t>define el significado de las </a:t>
            </a:r>
            <a:r>
              <a:rPr lang="es-ES" sz="2000" dirty="0" err="1">
                <a:latin typeface="Arial" charset="0"/>
              </a:rPr>
              <a:t>tuplas</a:t>
            </a:r>
            <a:r>
              <a:rPr lang="es-ES" sz="2000" dirty="0">
                <a:latin typeface="Arial" charset="0"/>
              </a:rPr>
              <a:t> de la tabla de hechos.</a:t>
            </a:r>
          </a:p>
          <a:p>
            <a:pPr lvl="1" eaLnBrk="1" hangingPunct="1">
              <a:spcBef>
                <a:spcPct val="50000"/>
              </a:spcBef>
              <a:buClr>
                <a:schemeClr val="accent2"/>
              </a:buClr>
              <a:buFont typeface="Wingdings" pitchFamily="2" charset="2"/>
              <a:buChar char="ü"/>
            </a:pPr>
            <a:r>
              <a:rPr lang="es-ES" sz="2000" dirty="0">
                <a:latin typeface="Arial" charset="0"/>
              </a:rPr>
              <a:t>determina las dimensiones básicas del esquema.</a:t>
            </a:r>
          </a:p>
        </p:txBody>
      </p:sp>
      <p:sp>
        <p:nvSpPr>
          <p:cNvPr id="5" name="Text Box 4"/>
          <p:cNvSpPr txBox="1">
            <a:spLocks noChangeArrowheads="1"/>
          </p:cNvSpPr>
          <p:nvPr/>
        </p:nvSpPr>
        <p:spPr bwMode="auto">
          <a:xfrm>
            <a:off x="3986213" y="4732387"/>
            <a:ext cx="1095375" cy="1449388"/>
          </a:xfrm>
          <a:prstGeom prst="rect">
            <a:avLst/>
          </a:prstGeom>
          <a:solidFill>
            <a:srgbClr val="F3C6AF"/>
          </a:solidFill>
          <a:ln w="12700">
            <a:solidFill>
              <a:srgbClr val="F3C6AF"/>
            </a:solidFill>
            <a:miter lim="800000"/>
            <a:headEnd type="none" w="sm" len="sm"/>
            <a:tailEnd type="none" w="sm" len="sm"/>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 sz="1600">
                <a:solidFill>
                  <a:srgbClr val="3333CC"/>
                </a:solidFill>
                <a:latin typeface="Arial" charset="0"/>
              </a:rPr>
              <a:t>producto</a:t>
            </a:r>
          </a:p>
          <a:p>
            <a:pPr eaLnBrk="1" hangingPunct="1">
              <a:spcBef>
                <a:spcPct val="50000"/>
              </a:spcBef>
            </a:pPr>
            <a:r>
              <a:rPr lang="es-ES" sz="1600">
                <a:solidFill>
                  <a:srgbClr val="3333CC"/>
                </a:solidFill>
                <a:latin typeface="Arial" charset="0"/>
              </a:rPr>
              <a:t>día</a:t>
            </a:r>
          </a:p>
          <a:p>
            <a:pPr eaLnBrk="1" hangingPunct="1">
              <a:spcBef>
                <a:spcPct val="50000"/>
              </a:spcBef>
            </a:pPr>
            <a:r>
              <a:rPr lang="es-ES" sz="1600">
                <a:solidFill>
                  <a:srgbClr val="3333CC"/>
                </a:solidFill>
                <a:latin typeface="Arial" charset="0"/>
              </a:rPr>
              <a:t>almacén</a:t>
            </a:r>
            <a:endParaRPr lang="es-ES" sz="1600">
              <a:latin typeface="Arial" charset="0"/>
            </a:endParaRPr>
          </a:p>
          <a:p>
            <a:pPr eaLnBrk="1" hangingPunct="1">
              <a:spcBef>
                <a:spcPct val="50000"/>
              </a:spcBef>
            </a:pPr>
            <a:r>
              <a:rPr lang="es-ES" sz="1600" i="1">
                <a:solidFill>
                  <a:schemeClr val="accent2"/>
                </a:solidFill>
                <a:latin typeface="Arial" charset="0"/>
              </a:rPr>
              <a:t>ventas</a:t>
            </a:r>
            <a:endParaRPr lang="es-ES" sz="1600">
              <a:latin typeface="Arial" charset="0"/>
            </a:endParaRPr>
          </a:p>
        </p:txBody>
      </p:sp>
      <p:sp>
        <p:nvSpPr>
          <p:cNvPr id="6" name="Text Box 5"/>
          <p:cNvSpPr txBox="1">
            <a:spLocks noChangeArrowheads="1"/>
          </p:cNvSpPr>
          <p:nvPr/>
        </p:nvSpPr>
        <p:spPr bwMode="auto">
          <a:xfrm>
            <a:off x="5969000" y="4437112"/>
            <a:ext cx="792163" cy="715963"/>
          </a:xfrm>
          <a:prstGeom prst="rect">
            <a:avLst/>
          </a:prstGeom>
          <a:solidFill>
            <a:srgbClr val="CCFFFF"/>
          </a:solidFill>
          <a:ln w="12700">
            <a:solidFill>
              <a:srgbClr val="E9FEFF"/>
            </a:solidFill>
            <a:miter lim="800000"/>
            <a:headEnd type="none" w="sm" len="sm"/>
            <a:tailEnd type="none" w="sm" len="sm"/>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endParaRPr lang="es-ES" sz="1600">
              <a:solidFill>
                <a:srgbClr val="3333CC"/>
              </a:solidFill>
              <a:latin typeface="Arial" charset="0"/>
            </a:endParaRPr>
          </a:p>
          <a:p>
            <a:pPr eaLnBrk="1" hangingPunct="1">
              <a:spcBef>
                <a:spcPct val="50000"/>
              </a:spcBef>
            </a:pPr>
            <a:endParaRPr lang="es-ES" sz="1600">
              <a:latin typeface="Arial" charset="0"/>
            </a:endParaRPr>
          </a:p>
        </p:txBody>
      </p:sp>
      <p:sp>
        <p:nvSpPr>
          <p:cNvPr id="7" name="Text Box 6"/>
          <p:cNvSpPr txBox="1">
            <a:spLocks noChangeArrowheads="1"/>
          </p:cNvSpPr>
          <p:nvPr/>
        </p:nvSpPr>
        <p:spPr bwMode="auto">
          <a:xfrm>
            <a:off x="2325688" y="5643612"/>
            <a:ext cx="792162" cy="715963"/>
          </a:xfrm>
          <a:prstGeom prst="rect">
            <a:avLst/>
          </a:prstGeom>
          <a:solidFill>
            <a:srgbClr val="CCFFFF"/>
          </a:solidFill>
          <a:ln w="12700">
            <a:solidFill>
              <a:srgbClr val="E9FEFF"/>
            </a:solidFill>
            <a:miter lim="800000"/>
            <a:headEnd type="none" w="sm" len="sm"/>
            <a:tailEnd type="none" w="sm" len="sm"/>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endParaRPr lang="es-ES" sz="1600">
              <a:solidFill>
                <a:srgbClr val="3333CC"/>
              </a:solidFill>
              <a:latin typeface="Arial" charset="0"/>
            </a:endParaRPr>
          </a:p>
          <a:p>
            <a:pPr eaLnBrk="1" hangingPunct="1">
              <a:spcBef>
                <a:spcPct val="50000"/>
              </a:spcBef>
            </a:pPr>
            <a:endParaRPr lang="es-ES" sz="1600">
              <a:latin typeface="Arial" charset="0"/>
            </a:endParaRPr>
          </a:p>
        </p:txBody>
      </p:sp>
      <p:sp>
        <p:nvSpPr>
          <p:cNvPr id="8" name="Text Box 7"/>
          <p:cNvSpPr txBox="1">
            <a:spLocks noChangeArrowheads="1"/>
          </p:cNvSpPr>
          <p:nvPr/>
        </p:nvSpPr>
        <p:spPr bwMode="auto">
          <a:xfrm>
            <a:off x="2274888" y="4454575"/>
            <a:ext cx="792162" cy="715962"/>
          </a:xfrm>
          <a:prstGeom prst="rect">
            <a:avLst/>
          </a:prstGeom>
          <a:solidFill>
            <a:srgbClr val="CCFFFF"/>
          </a:solidFill>
          <a:ln w="12700">
            <a:solidFill>
              <a:srgbClr val="E9FEFF"/>
            </a:solidFill>
            <a:miter lim="800000"/>
            <a:headEnd type="none" w="sm" len="sm"/>
            <a:tailEnd type="none" w="sm" len="sm"/>
          </a:ln>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endParaRPr lang="es-ES" sz="1600">
              <a:solidFill>
                <a:srgbClr val="3333CC"/>
              </a:solidFill>
              <a:latin typeface="Arial" charset="0"/>
            </a:endParaRPr>
          </a:p>
          <a:p>
            <a:pPr eaLnBrk="1" hangingPunct="1">
              <a:spcBef>
                <a:spcPct val="50000"/>
              </a:spcBef>
            </a:pPr>
            <a:endParaRPr lang="es-ES" sz="1600">
              <a:latin typeface="Arial" charset="0"/>
            </a:endParaRPr>
          </a:p>
        </p:txBody>
      </p:sp>
      <p:sp>
        <p:nvSpPr>
          <p:cNvPr id="9" name="Text Box 8"/>
          <p:cNvSpPr txBox="1">
            <a:spLocks noChangeArrowheads="1"/>
          </p:cNvSpPr>
          <p:nvPr/>
        </p:nvSpPr>
        <p:spPr bwMode="auto">
          <a:xfrm rot="19665111">
            <a:off x="6002338" y="4630787"/>
            <a:ext cx="7366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 sz="1400">
                <a:solidFill>
                  <a:srgbClr val="3333CC"/>
                </a:solidFill>
                <a:latin typeface="Arial" charset="0"/>
              </a:rPr>
              <a:t>tiempo</a:t>
            </a:r>
          </a:p>
        </p:txBody>
      </p:sp>
      <p:sp>
        <p:nvSpPr>
          <p:cNvPr id="10" name="Text Box 9"/>
          <p:cNvSpPr txBox="1">
            <a:spLocks noChangeArrowheads="1"/>
          </p:cNvSpPr>
          <p:nvPr/>
        </p:nvSpPr>
        <p:spPr bwMode="auto">
          <a:xfrm rot="19665111">
            <a:off x="2286000" y="5824587"/>
            <a:ext cx="931863"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 sz="1400">
                <a:solidFill>
                  <a:srgbClr val="3333CC"/>
                </a:solidFill>
                <a:latin typeface="Arial" charset="0"/>
              </a:rPr>
              <a:t>almacén</a:t>
            </a:r>
          </a:p>
        </p:txBody>
      </p:sp>
      <p:sp>
        <p:nvSpPr>
          <p:cNvPr id="11" name="Text Box 10"/>
          <p:cNvSpPr txBox="1">
            <a:spLocks noChangeArrowheads="1"/>
          </p:cNvSpPr>
          <p:nvPr/>
        </p:nvSpPr>
        <p:spPr bwMode="auto">
          <a:xfrm rot="19665111">
            <a:off x="2266950" y="4673650"/>
            <a:ext cx="896938"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 sz="1400" dirty="0">
                <a:solidFill>
                  <a:srgbClr val="3333CC"/>
                </a:solidFill>
                <a:latin typeface="Arial" charset="0"/>
              </a:rPr>
              <a:t>producto</a:t>
            </a:r>
          </a:p>
        </p:txBody>
      </p:sp>
      <p:grpSp>
        <p:nvGrpSpPr>
          <p:cNvPr id="12" name="Group 11"/>
          <p:cNvGrpSpPr>
            <a:grpSpLocks/>
          </p:cNvGrpSpPr>
          <p:nvPr/>
        </p:nvGrpSpPr>
        <p:grpSpPr bwMode="auto">
          <a:xfrm>
            <a:off x="4660900" y="4746675"/>
            <a:ext cx="1328738" cy="563562"/>
            <a:chOff x="2963" y="2800"/>
            <a:chExt cx="837" cy="355"/>
          </a:xfrm>
        </p:grpSpPr>
        <p:sp>
          <p:nvSpPr>
            <p:cNvPr id="13" name="Line 12"/>
            <p:cNvSpPr>
              <a:spLocks noChangeShapeType="1"/>
            </p:cNvSpPr>
            <p:nvPr/>
          </p:nvSpPr>
          <p:spPr bwMode="auto">
            <a:xfrm>
              <a:off x="2963" y="3155"/>
              <a:ext cx="491" cy="0"/>
            </a:xfrm>
            <a:prstGeom prst="line">
              <a:avLst/>
            </a:prstGeom>
            <a:noFill/>
            <a:ln w="12700">
              <a:solidFill>
                <a:srgbClr val="3333CC"/>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s-MX"/>
            </a:p>
          </p:txBody>
        </p:sp>
        <p:sp>
          <p:nvSpPr>
            <p:cNvPr id="14" name="Line 13"/>
            <p:cNvSpPr>
              <a:spLocks noChangeShapeType="1"/>
            </p:cNvSpPr>
            <p:nvPr/>
          </p:nvSpPr>
          <p:spPr bwMode="auto">
            <a:xfrm flipV="1">
              <a:off x="3454" y="2800"/>
              <a:ext cx="0" cy="355"/>
            </a:xfrm>
            <a:prstGeom prst="line">
              <a:avLst/>
            </a:prstGeom>
            <a:noFill/>
            <a:ln w="12700">
              <a:solidFill>
                <a:srgbClr val="3333CC"/>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s-MX"/>
            </a:p>
          </p:txBody>
        </p:sp>
        <p:sp>
          <p:nvSpPr>
            <p:cNvPr id="15" name="Line 14"/>
            <p:cNvSpPr>
              <a:spLocks noChangeShapeType="1"/>
            </p:cNvSpPr>
            <p:nvPr/>
          </p:nvSpPr>
          <p:spPr bwMode="auto">
            <a:xfrm>
              <a:off x="3454" y="2800"/>
              <a:ext cx="346" cy="0"/>
            </a:xfrm>
            <a:prstGeom prst="line">
              <a:avLst/>
            </a:prstGeom>
            <a:noFill/>
            <a:ln w="12700">
              <a:solidFill>
                <a:srgbClr val="3333CC"/>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s-MX"/>
            </a:p>
          </p:txBody>
        </p:sp>
      </p:grpSp>
      <p:sp>
        <p:nvSpPr>
          <p:cNvPr id="16" name="Line 15"/>
          <p:cNvSpPr>
            <a:spLocks noChangeShapeType="1"/>
          </p:cNvSpPr>
          <p:nvPr/>
        </p:nvSpPr>
        <p:spPr bwMode="auto">
          <a:xfrm flipH="1">
            <a:off x="3132138" y="4905425"/>
            <a:ext cx="893762" cy="0"/>
          </a:xfrm>
          <a:prstGeom prst="line">
            <a:avLst/>
          </a:prstGeom>
          <a:noFill/>
          <a:ln w="12700">
            <a:solidFill>
              <a:srgbClr val="3333CC"/>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s-MX"/>
          </a:p>
        </p:txBody>
      </p:sp>
      <p:grpSp>
        <p:nvGrpSpPr>
          <p:cNvPr id="17" name="Group 16"/>
          <p:cNvGrpSpPr>
            <a:grpSpLocks/>
          </p:cNvGrpSpPr>
          <p:nvPr/>
        </p:nvGrpSpPr>
        <p:grpSpPr bwMode="auto">
          <a:xfrm>
            <a:off x="3103563" y="5656312"/>
            <a:ext cx="936625" cy="246063"/>
            <a:chOff x="1982" y="3373"/>
            <a:chExt cx="590" cy="155"/>
          </a:xfrm>
        </p:grpSpPr>
        <p:sp>
          <p:nvSpPr>
            <p:cNvPr id="18" name="Line 17"/>
            <p:cNvSpPr>
              <a:spLocks noChangeShapeType="1"/>
            </p:cNvSpPr>
            <p:nvPr/>
          </p:nvSpPr>
          <p:spPr bwMode="auto">
            <a:xfrm flipH="1">
              <a:off x="2318" y="3373"/>
              <a:ext cx="254" cy="0"/>
            </a:xfrm>
            <a:prstGeom prst="line">
              <a:avLst/>
            </a:prstGeom>
            <a:noFill/>
            <a:ln w="12700">
              <a:solidFill>
                <a:srgbClr val="3333CC"/>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s-MX"/>
            </a:p>
          </p:txBody>
        </p:sp>
        <p:sp>
          <p:nvSpPr>
            <p:cNvPr id="19" name="Line 18"/>
            <p:cNvSpPr>
              <a:spLocks noChangeShapeType="1"/>
            </p:cNvSpPr>
            <p:nvPr/>
          </p:nvSpPr>
          <p:spPr bwMode="auto">
            <a:xfrm>
              <a:off x="2327" y="3382"/>
              <a:ext cx="9" cy="146"/>
            </a:xfrm>
            <a:prstGeom prst="line">
              <a:avLst/>
            </a:prstGeom>
            <a:noFill/>
            <a:ln w="12700">
              <a:solidFill>
                <a:srgbClr val="3333CC"/>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endParaRPr lang="es-MX"/>
            </a:p>
          </p:txBody>
        </p:sp>
        <p:sp>
          <p:nvSpPr>
            <p:cNvPr id="20" name="Line 19"/>
            <p:cNvSpPr>
              <a:spLocks noChangeShapeType="1"/>
            </p:cNvSpPr>
            <p:nvPr/>
          </p:nvSpPr>
          <p:spPr bwMode="auto">
            <a:xfrm flipH="1">
              <a:off x="1982" y="3528"/>
              <a:ext cx="345" cy="0"/>
            </a:xfrm>
            <a:prstGeom prst="line">
              <a:avLst/>
            </a:prstGeom>
            <a:noFill/>
            <a:ln w="12700">
              <a:solidFill>
                <a:srgbClr val="3333CC"/>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s-MX"/>
            </a:p>
          </p:txBody>
        </p:sp>
      </p:grpSp>
    </p:spTree>
    <p:extLst>
      <p:ext uri="{BB962C8B-B14F-4D97-AF65-F5344CB8AC3E}">
        <p14:creationId xmlns:p14="http://schemas.microsoft.com/office/powerpoint/2010/main" val="2299006038"/>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pPr lvl="1" algn="ctr" rtl="0">
              <a:spcBef>
                <a:spcPct val="0"/>
              </a:spcBef>
            </a:pPr>
            <a:r>
              <a:rPr lang="es-ES" sz="2400" dirty="0" smtClean="0">
                <a:latin typeface="Arial" charset="0"/>
              </a:rPr>
              <a:t>Paso 3. Identificar las dimensiones que caracterizan el proceso.</a:t>
            </a:r>
            <a:endParaRPr lang="es-MX" dirty="0"/>
          </a:p>
        </p:txBody>
      </p:sp>
      <p:sp>
        <p:nvSpPr>
          <p:cNvPr id="4" name="Rectangle 3"/>
          <p:cNvSpPr>
            <a:spLocks noChangeArrowheads="1"/>
          </p:cNvSpPr>
          <p:nvPr/>
        </p:nvSpPr>
        <p:spPr bwMode="auto">
          <a:xfrm>
            <a:off x="846282" y="1769918"/>
            <a:ext cx="70024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p>
            <a:pPr eaLnBrk="1" hangingPunct="1"/>
            <a:r>
              <a:rPr lang="es-ES">
                <a:solidFill>
                  <a:srgbClr val="3333CC"/>
                </a:solidFill>
                <a:latin typeface="Arial" charset="0"/>
              </a:rPr>
              <a:t>Ejemplo: </a:t>
            </a:r>
            <a:r>
              <a:rPr lang="es-ES">
                <a:latin typeface="Arial" charset="0"/>
              </a:rPr>
              <a:t>Cadena de supermercados.</a:t>
            </a:r>
          </a:p>
        </p:txBody>
      </p:sp>
      <p:sp>
        <p:nvSpPr>
          <p:cNvPr id="5" name="Text Box 4"/>
          <p:cNvSpPr txBox="1">
            <a:spLocks noChangeArrowheads="1"/>
          </p:cNvSpPr>
          <p:nvPr/>
        </p:nvSpPr>
        <p:spPr bwMode="auto">
          <a:xfrm>
            <a:off x="1179513" y="2752725"/>
            <a:ext cx="1473200" cy="654050"/>
          </a:xfrm>
          <a:prstGeom prst="rect">
            <a:avLst/>
          </a:prstGeom>
          <a:noFill/>
          <a:ln w="12700">
            <a:solidFill>
              <a:srgbClr val="3333CC"/>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 sz="1800">
                <a:latin typeface="Arial" charset="0"/>
              </a:rPr>
              <a:t>definición de gránulo</a:t>
            </a:r>
          </a:p>
        </p:txBody>
      </p:sp>
      <p:sp>
        <p:nvSpPr>
          <p:cNvPr id="6" name="Text Box 5"/>
          <p:cNvSpPr txBox="1">
            <a:spLocks noChangeArrowheads="1"/>
          </p:cNvSpPr>
          <p:nvPr/>
        </p:nvSpPr>
        <p:spPr bwMode="auto">
          <a:xfrm>
            <a:off x="3929063" y="2752725"/>
            <a:ext cx="1487487" cy="654050"/>
          </a:xfrm>
          <a:prstGeom prst="rect">
            <a:avLst/>
          </a:prstGeom>
          <a:noFill/>
          <a:ln w="12700">
            <a:solidFill>
              <a:srgbClr val="3333CC"/>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 sz="1800">
                <a:latin typeface="Arial" charset="0"/>
              </a:rPr>
              <a:t>dimensiones básicas</a:t>
            </a:r>
          </a:p>
        </p:txBody>
      </p:sp>
      <p:sp>
        <p:nvSpPr>
          <p:cNvPr id="7" name="AutoShape 6"/>
          <p:cNvSpPr>
            <a:spLocks noChangeArrowheads="1"/>
          </p:cNvSpPr>
          <p:nvPr/>
        </p:nvSpPr>
        <p:spPr bwMode="auto">
          <a:xfrm>
            <a:off x="3055938" y="2968625"/>
            <a:ext cx="547687" cy="288925"/>
          </a:xfrm>
          <a:prstGeom prst="rightArrow">
            <a:avLst>
              <a:gd name="adj1" fmla="val 50000"/>
              <a:gd name="adj2" fmla="val 47390"/>
            </a:avLst>
          </a:prstGeom>
          <a:solidFill>
            <a:schemeClr val="accent2"/>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nchor="ctr"/>
          <a:lstStyle/>
          <a:p>
            <a:endParaRPr lang="es-ES_tradnl"/>
          </a:p>
        </p:txBody>
      </p:sp>
      <p:sp>
        <p:nvSpPr>
          <p:cNvPr id="8" name="Text Box 7"/>
          <p:cNvSpPr txBox="1">
            <a:spLocks noChangeArrowheads="1"/>
          </p:cNvSpPr>
          <p:nvPr/>
        </p:nvSpPr>
        <p:spPr bwMode="auto">
          <a:xfrm>
            <a:off x="5970588" y="2335213"/>
            <a:ext cx="981075" cy="366712"/>
          </a:xfrm>
          <a:prstGeom prst="rect">
            <a:avLst/>
          </a:prstGeom>
          <a:solidFill>
            <a:srgbClr val="E9FE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ctr" eaLnBrk="1" hangingPunct="1">
              <a:spcBef>
                <a:spcPct val="50000"/>
              </a:spcBef>
            </a:pPr>
            <a:r>
              <a:rPr lang="es-ES" sz="1800">
                <a:latin typeface="Arial" charset="0"/>
              </a:rPr>
              <a:t>tiempo</a:t>
            </a:r>
          </a:p>
        </p:txBody>
      </p:sp>
      <p:sp>
        <p:nvSpPr>
          <p:cNvPr id="9" name="Text Box 8"/>
          <p:cNvSpPr txBox="1">
            <a:spLocks noChangeArrowheads="1"/>
          </p:cNvSpPr>
          <p:nvPr/>
        </p:nvSpPr>
        <p:spPr bwMode="auto">
          <a:xfrm>
            <a:off x="5970588" y="2863850"/>
            <a:ext cx="1138237" cy="366713"/>
          </a:xfrm>
          <a:prstGeom prst="rect">
            <a:avLst/>
          </a:prstGeom>
          <a:solidFill>
            <a:srgbClr val="E9FE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ctr" eaLnBrk="1" hangingPunct="1">
              <a:spcBef>
                <a:spcPct val="50000"/>
              </a:spcBef>
            </a:pPr>
            <a:r>
              <a:rPr lang="es-ES" sz="1800">
                <a:latin typeface="Arial" charset="0"/>
              </a:rPr>
              <a:t>producto</a:t>
            </a:r>
          </a:p>
        </p:txBody>
      </p:sp>
      <p:sp>
        <p:nvSpPr>
          <p:cNvPr id="10" name="Text Box 9"/>
          <p:cNvSpPr txBox="1">
            <a:spLocks noChangeArrowheads="1"/>
          </p:cNvSpPr>
          <p:nvPr/>
        </p:nvSpPr>
        <p:spPr bwMode="auto">
          <a:xfrm>
            <a:off x="5970588" y="3390900"/>
            <a:ext cx="1936750" cy="366713"/>
          </a:xfrm>
          <a:prstGeom prst="rect">
            <a:avLst/>
          </a:prstGeom>
          <a:solidFill>
            <a:srgbClr val="E9FEFF"/>
          </a:solidFill>
          <a:ln>
            <a:noFill/>
          </a:ln>
          <a:extLs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algn="ctr" eaLnBrk="1" hangingPunct="1">
              <a:spcBef>
                <a:spcPct val="50000"/>
              </a:spcBef>
            </a:pPr>
            <a:r>
              <a:rPr lang="es-ES" sz="1800">
                <a:latin typeface="Arial" charset="0"/>
              </a:rPr>
              <a:t>establecimiento</a:t>
            </a:r>
          </a:p>
        </p:txBody>
      </p:sp>
      <p:sp>
        <p:nvSpPr>
          <p:cNvPr id="11" name="Line 10"/>
          <p:cNvSpPr>
            <a:spLocks noChangeShapeType="1"/>
          </p:cNvSpPr>
          <p:nvPr/>
        </p:nvSpPr>
        <p:spPr bwMode="auto">
          <a:xfrm flipV="1">
            <a:off x="5421313" y="2565400"/>
            <a:ext cx="490537" cy="519113"/>
          </a:xfrm>
          <a:prstGeom prst="line">
            <a:avLst/>
          </a:prstGeom>
          <a:noFill/>
          <a:ln w="12700">
            <a:solidFill>
              <a:srgbClr val="3333CC"/>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s-MX"/>
          </a:p>
        </p:txBody>
      </p:sp>
      <p:sp>
        <p:nvSpPr>
          <p:cNvPr id="12" name="Line 11"/>
          <p:cNvSpPr>
            <a:spLocks noChangeShapeType="1"/>
          </p:cNvSpPr>
          <p:nvPr/>
        </p:nvSpPr>
        <p:spPr bwMode="auto">
          <a:xfrm>
            <a:off x="5421313" y="3084513"/>
            <a:ext cx="520700" cy="0"/>
          </a:xfrm>
          <a:prstGeom prst="line">
            <a:avLst/>
          </a:prstGeom>
          <a:noFill/>
          <a:ln w="12700">
            <a:solidFill>
              <a:srgbClr val="3333CC"/>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s-MX"/>
          </a:p>
        </p:txBody>
      </p:sp>
      <p:sp>
        <p:nvSpPr>
          <p:cNvPr id="13" name="Line 12"/>
          <p:cNvSpPr>
            <a:spLocks noChangeShapeType="1"/>
          </p:cNvSpPr>
          <p:nvPr/>
        </p:nvSpPr>
        <p:spPr bwMode="auto">
          <a:xfrm>
            <a:off x="5407025" y="3098800"/>
            <a:ext cx="534988" cy="433388"/>
          </a:xfrm>
          <a:prstGeom prst="line">
            <a:avLst/>
          </a:prstGeom>
          <a:noFill/>
          <a:ln w="12700">
            <a:solidFill>
              <a:srgbClr val="3333CC"/>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s-MX"/>
          </a:p>
        </p:txBody>
      </p:sp>
      <p:sp>
        <p:nvSpPr>
          <p:cNvPr id="14" name="Text Box 13"/>
          <p:cNvSpPr txBox="1">
            <a:spLocks noChangeArrowheads="1"/>
          </p:cNvSpPr>
          <p:nvPr/>
        </p:nvSpPr>
        <p:spPr bwMode="auto">
          <a:xfrm>
            <a:off x="1187450" y="4797425"/>
            <a:ext cx="6604000" cy="641350"/>
          </a:xfrm>
          <a:prstGeom prst="rect">
            <a:avLst/>
          </a:prstGeom>
          <a:solidFill>
            <a:srgbClr val="F3C6AF"/>
          </a:solidFill>
          <a:ln>
            <a:noFill/>
          </a:ln>
          <a:extLs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sz="2400">
                <a:solidFill>
                  <a:schemeClr val="tx1"/>
                </a:solidFill>
                <a:latin typeface="Times New Roman" pitchFamily="18" charset="0"/>
              </a:defRPr>
            </a:lvl1pPr>
            <a:lvl2pPr marL="742950" indent="-285750">
              <a:defRPr sz="2400">
                <a:solidFill>
                  <a:schemeClr val="tx1"/>
                </a:solidFill>
                <a:latin typeface="Times New Roman" pitchFamily="18" charset="0"/>
              </a:defRPr>
            </a:lvl2pPr>
            <a:lvl3pPr marL="1143000" indent="-228600">
              <a:defRPr sz="2400">
                <a:solidFill>
                  <a:schemeClr val="tx1"/>
                </a:solidFill>
                <a:latin typeface="Times New Roman" pitchFamily="18" charset="0"/>
              </a:defRPr>
            </a:lvl3pPr>
            <a:lvl4pPr marL="1600200" indent="-228600">
              <a:defRPr sz="2400">
                <a:solidFill>
                  <a:schemeClr val="tx1"/>
                </a:solidFill>
                <a:latin typeface="Times New Roman" pitchFamily="18" charset="0"/>
              </a:defRPr>
            </a:lvl4pPr>
            <a:lvl5pPr marL="2057400" indent="-228600">
              <a:defRPr sz="2400">
                <a:solidFill>
                  <a:schemeClr val="tx1"/>
                </a:solidFill>
                <a:latin typeface="Times New Roman" pitchFamily="18" charset="0"/>
              </a:defRPr>
            </a:lvl5pPr>
            <a:lvl6pPr marL="2514600" indent="-228600" eaLnBrk="0" fontAlgn="base" hangingPunct="0">
              <a:spcBef>
                <a:spcPct val="0"/>
              </a:spcBef>
              <a:spcAft>
                <a:spcPct val="0"/>
              </a:spcAft>
              <a:defRPr sz="2400">
                <a:solidFill>
                  <a:schemeClr val="tx1"/>
                </a:solidFill>
                <a:latin typeface="Times New Roman" pitchFamily="18" charset="0"/>
              </a:defRPr>
            </a:lvl6pPr>
            <a:lvl7pPr marL="2971800" indent="-228600" eaLnBrk="0" fontAlgn="base" hangingPunct="0">
              <a:spcBef>
                <a:spcPct val="0"/>
              </a:spcBef>
              <a:spcAft>
                <a:spcPct val="0"/>
              </a:spcAft>
              <a:defRPr sz="2400">
                <a:solidFill>
                  <a:schemeClr val="tx1"/>
                </a:solidFill>
                <a:latin typeface="Times New Roman" pitchFamily="18" charset="0"/>
              </a:defRPr>
            </a:lvl7pPr>
            <a:lvl8pPr marL="3429000" indent="-228600" eaLnBrk="0" fontAlgn="base" hangingPunct="0">
              <a:spcBef>
                <a:spcPct val="0"/>
              </a:spcBef>
              <a:spcAft>
                <a:spcPct val="0"/>
              </a:spcAft>
              <a:defRPr sz="2400">
                <a:solidFill>
                  <a:schemeClr val="tx1"/>
                </a:solidFill>
                <a:latin typeface="Times New Roman" pitchFamily="18" charset="0"/>
              </a:defRPr>
            </a:lvl8pPr>
            <a:lvl9pPr marL="3886200" indent="-228600" eaLnBrk="0" fontAlgn="base" hangingPunct="0">
              <a:spcBef>
                <a:spcPct val="0"/>
              </a:spcBef>
              <a:spcAft>
                <a:spcPct val="0"/>
              </a:spcAft>
              <a:defRPr sz="2400">
                <a:solidFill>
                  <a:schemeClr val="tx1"/>
                </a:solidFill>
                <a:latin typeface="Times New Roman" pitchFamily="18" charset="0"/>
              </a:defRPr>
            </a:lvl9pPr>
          </a:lstStyle>
          <a:p>
            <a:pPr eaLnBrk="1" hangingPunct="1">
              <a:spcBef>
                <a:spcPct val="50000"/>
              </a:spcBef>
            </a:pPr>
            <a:r>
              <a:rPr lang="es-ES_tradnl" sz="1800">
                <a:latin typeface="Arial" charset="0"/>
              </a:rPr>
              <a:t>Nota: En las aplicaciones reales el número de dimensiones suele variar entre 3 y 15 dimensiones. </a:t>
            </a:r>
            <a:endParaRPr lang="es-ES" sz="1800">
              <a:latin typeface="Arial" charset="0"/>
            </a:endParaRPr>
          </a:p>
        </p:txBody>
      </p:sp>
    </p:spTree>
    <p:extLst>
      <p:ext uri="{BB962C8B-B14F-4D97-AF65-F5344CB8AC3E}">
        <p14:creationId xmlns:p14="http://schemas.microsoft.com/office/powerpoint/2010/main" val="842332101"/>
      </p:ext>
    </p:extLst>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Wireframe Building 16x9">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WireframeBuilding_16x9_TP103031026" id="{1B5490F3-6C07-4947-9B96-4E076E662837}" vid="{85B9ABED-C958-40F7-AB1A-D7737028ED31}"/>
    </a:ext>
  </a:extLst>
</a:theme>
</file>

<file path=docProps/app.xml><?xml version="1.0" encoding="utf-8"?>
<Properties xmlns="http://schemas.openxmlformats.org/officeDocument/2006/extended-properties" xmlns:vt="http://schemas.openxmlformats.org/officeDocument/2006/docPropsVTypes">
  <Template>TS103031027</Template>
  <TotalTime>2664</TotalTime>
  <Words>714</Words>
  <Application>Microsoft Office PowerPoint</Application>
  <PresentationFormat>Presentación en pantalla (4:3)</PresentationFormat>
  <Paragraphs>47</Paragraphs>
  <Slides>10</Slides>
  <Notes>0</Notes>
  <HiddenSlides>0</HiddenSlides>
  <MMClips>0</MMClips>
  <ScaleCrop>false</ScaleCrop>
  <HeadingPairs>
    <vt:vector size="4" baseType="variant">
      <vt:variant>
        <vt:lpstr>Tema</vt:lpstr>
      </vt:variant>
      <vt:variant>
        <vt:i4>1</vt:i4>
      </vt:variant>
      <vt:variant>
        <vt:lpstr>Títulos de diapositiva</vt:lpstr>
      </vt:variant>
      <vt:variant>
        <vt:i4>10</vt:i4>
      </vt:variant>
    </vt:vector>
  </HeadingPairs>
  <TitlesOfParts>
    <vt:vector size="11" baseType="lpstr">
      <vt:lpstr>Wireframe Building 16x9</vt:lpstr>
      <vt:lpstr>3.3. Arquitectura de los almacenes de datos</vt:lpstr>
      <vt:lpstr>3.3.1  Modelo  multidimensional</vt:lpstr>
      <vt:lpstr>Lo realmente interesante del modelo es que ha de permitir, de una manera sencilla, obtener información sobre hechos a diferentes niveles de agregación.</vt:lpstr>
      <vt:lpstr>Presentación de PowerPoint</vt:lpstr>
      <vt:lpstr>Presentación de PowerPoint</vt:lpstr>
      <vt:lpstr>A pesar de todo esto, podemos identificar cuatro pasos principales a la hora de diseñar un almacén de datos (en realidad estos pasos se han de seguir para cada datamart):</vt:lpstr>
      <vt:lpstr>Paso 1. Elegir un “proceso” de la organización para modelar.</vt:lpstr>
      <vt:lpstr>Paso 2. Decidir el gránulo (nivel de detalle) de representación del proceso.</vt:lpstr>
      <vt:lpstr>Paso 3. Identificar las dimensiones que caracterizan el proceso.</vt:lpstr>
      <vt:lpstr>Paso 4. Decidir la información a almacenar sobre el proceso.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3.3.2 Datamarts</dc:title>
  <dc:creator>Windows User</dc:creator>
  <cp:lastModifiedBy>Usuario</cp:lastModifiedBy>
  <cp:revision>28</cp:revision>
  <dcterms:created xsi:type="dcterms:W3CDTF">2014-03-18T17:00:17Z</dcterms:created>
  <dcterms:modified xsi:type="dcterms:W3CDTF">2014-04-04T17:38:56Z</dcterms:modified>
</cp:coreProperties>
</file>

<file path=docProps/thumbnail.jpeg>
</file>